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4"/>
  </p:notesMasterIdLst>
  <p:handoutMasterIdLst>
    <p:handoutMasterId r:id="rId25"/>
  </p:handoutMasterIdLst>
  <p:sldIdLst>
    <p:sldId id="300" r:id="rId2"/>
    <p:sldId id="318" r:id="rId3"/>
    <p:sldId id="322" r:id="rId4"/>
    <p:sldId id="323" r:id="rId5"/>
    <p:sldId id="324" r:id="rId6"/>
    <p:sldId id="325" r:id="rId7"/>
    <p:sldId id="321" r:id="rId8"/>
    <p:sldId id="319" r:id="rId9"/>
    <p:sldId id="315" r:id="rId10"/>
    <p:sldId id="316" r:id="rId11"/>
    <p:sldId id="274" r:id="rId12"/>
    <p:sldId id="301" r:id="rId13"/>
    <p:sldId id="302" r:id="rId14"/>
    <p:sldId id="304" r:id="rId15"/>
    <p:sldId id="306" r:id="rId16"/>
    <p:sldId id="307" r:id="rId17"/>
    <p:sldId id="308" r:id="rId18"/>
    <p:sldId id="309" r:id="rId19"/>
    <p:sldId id="310" r:id="rId20"/>
    <p:sldId id="311" r:id="rId21"/>
    <p:sldId id="312" r:id="rId22"/>
    <p:sldId id="313" r:id="rId23"/>
  </p:sldIdLst>
  <p:sldSz cx="9144000" cy="6858000" type="screen4x3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84" d="100"/>
          <a:sy n="84" d="100"/>
        </p:scale>
        <p:origin x="-2394" y="-6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D4C8C-A16A-4C27-AD58-E3C6C231BF76}" type="datetimeFigureOut">
              <a:rPr lang="ru-RU" smtClean="0"/>
              <a:t>25.03.2024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1E02C-65CA-4348-9A28-3293406EC6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170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6C9EF-94DF-4EB8-B177-4EFF06481138}" type="datetimeFigureOut">
              <a:rPr lang="ru-RU" smtClean="0"/>
              <a:pPr/>
              <a:t>25.03.2024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E1CDA-7F5C-46F8-A699-D26E2E1B5D0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805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E1CDA-7F5C-46F8-A699-D26E2E1B5D02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3331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110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855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3101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761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68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161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25.03.2024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25.03.2024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86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25.03.2024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016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726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25.03.2024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793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106E36-FD25-4E2D-B0AA-010F637433A0}" type="datetimeFigureOut">
              <a:rPr lang="ru-RU" smtClean="0"/>
              <a:pPr/>
              <a:t>25.03.2024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61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/>
          <p:cNvSpPr txBox="1">
            <a:spLocks noChangeArrowheads="1"/>
          </p:cNvSpPr>
          <p:nvPr/>
        </p:nvSpPr>
        <p:spPr bwMode="auto">
          <a:xfrm>
            <a:off x="1435100" y="1758950"/>
            <a:ext cx="66960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ru-RU" altLang="ru-RU" sz="2400" dirty="0">
                <a:solidFill>
                  <a:schemeClr val="bg1"/>
                </a:solidFill>
                <a:latin typeface="Times New Roman" pitchFamily="18" charset="0"/>
              </a:rPr>
              <a:t>Лекция </a:t>
            </a:r>
            <a:r>
              <a:rPr lang="ru-RU" altLang="ru-RU" sz="2400" dirty="0" smtClean="0">
                <a:solidFill>
                  <a:schemeClr val="bg1"/>
                </a:solidFill>
                <a:latin typeface="Times New Roman" pitchFamily="18" charset="0"/>
              </a:rPr>
              <a:t>№7</a:t>
            </a:r>
            <a:endParaRPr lang="ru-RU" altLang="ru-RU" sz="2400" dirty="0">
              <a:solidFill>
                <a:schemeClr val="bg1"/>
              </a:solidFill>
              <a:latin typeface="Times New Roman" pitchFamily="18" charset="0"/>
            </a:endParaRPr>
          </a:p>
          <a:p>
            <a:pPr algn="ctr"/>
            <a:r>
              <a:rPr lang="ru-RU" altLang="ru-RU" sz="2400" dirty="0">
                <a:solidFill>
                  <a:schemeClr val="bg1"/>
                </a:solidFill>
                <a:latin typeface="Times New Roman" pitchFamily="18" charset="0"/>
              </a:rPr>
              <a:t>по курсу </a:t>
            </a:r>
            <a:br>
              <a:rPr lang="ru-RU" altLang="ru-RU" sz="2400" dirty="0">
                <a:solidFill>
                  <a:schemeClr val="bg1"/>
                </a:solidFill>
                <a:latin typeface="Times New Roman" pitchFamily="18" charset="0"/>
              </a:rPr>
            </a:br>
            <a:r>
              <a:rPr lang="ru-RU" altLang="ru-RU" sz="2400" dirty="0" smtClean="0">
                <a:solidFill>
                  <a:schemeClr val="bg1"/>
                </a:solidFill>
                <a:latin typeface="Times New Roman" pitchFamily="18" charset="0"/>
              </a:rPr>
              <a:t>«Введение в </a:t>
            </a:r>
            <a:r>
              <a:rPr lang="ru-RU" altLang="ru-RU" sz="2400" dirty="0" err="1" smtClean="0">
                <a:solidFill>
                  <a:schemeClr val="bg1"/>
                </a:solidFill>
                <a:latin typeface="Times New Roman" pitchFamily="18" charset="0"/>
              </a:rPr>
              <a:t>блокчейн</a:t>
            </a:r>
            <a:r>
              <a:rPr lang="ru-RU" altLang="ru-RU" sz="2400" dirty="0" smtClean="0">
                <a:solidFill>
                  <a:srgbClr val="FF0000"/>
                </a:solidFill>
                <a:latin typeface="Times New Roman" pitchFamily="18" charset="0"/>
              </a:rPr>
              <a:t>»</a:t>
            </a:r>
            <a:endParaRPr lang="ru-RU" altLang="ru-RU" sz="2400" dirty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2051" name="TextBox 1"/>
          <p:cNvSpPr txBox="1">
            <a:spLocks noChangeArrowheads="1"/>
          </p:cNvSpPr>
          <p:nvPr/>
        </p:nvSpPr>
        <p:spPr bwMode="auto">
          <a:xfrm>
            <a:off x="4227513" y="6008688"/>
            <a:ext cx="16557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altLang="ru-RU" sz="1600" dirty="0">
                <a:solidFill>
                  <a:schemeClr val="bg1"/>
                </a:solidFill>
                <a:latin typeface="Arial" charset="0"/>
              </a:rPr>
              <a:t>Москва, </a:t>
            </a:r>
            <a:r>
              <a:rPr lang="ru-RU" altLang="ru-RU" sz="1600" dirty="0" smtClean="0">
                <a:solidFill>
                  <a:schemeClr val="bg1"/>
                </a:solidFill>
                <a:latin typeface="Arial" charset="0"/>
              </a:rPr>
              <a:t>2024</a:t>
            </a:r>
            <a:endParaRPr lang="ru-RU" altLang="ru-RU" sz="1600" dirty="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52" name="TextBox 2"/>
          <p:cNvSpPr txBox="1">
            <a:spLocks noChangeArrowheads="1"/>
          </p:cNvSpPr>
          <p:nvPr/>
        </p:nvSpPr>
        <p:spPr bwMode="auto">
          <a:xfrm>
            <a:off x="1692275" y="3789363"/>
            <a:ext cx="702468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ru-RU" altLang="ru-RU" sz="1400" dirty="0">
                <a:solidFill>
                  <a:schemeClr val="bg1"/>
                </a:solidFill>
                <a:latin typeface="Arial" charset="0"/>
              </a:rPr>
              <a:t>Лектор: д.т.н., </a:t>
            </a:r>
            <a:r>
              <a:rPr lang="ru-RU" altLang="ru-RU" sz="1400" dirty="0" err="1">
                <a:solidFill>
                  <a:schemeClr val="bg1"/>
                </a:solidFill>
                <a:latin typeface="Arial" charset="0"/>
              </a:rPr>
              <a:t>Оцоков</a:t>
            </a:r>
            <a:r>
              <a:rPr lang="ru-RU" altLang="ru-RU" sz="1400" dirty="0">
                <a:solidFill>
                  <a:schemeClr val="bg1"/>
                </a:solidFill>
                <a:latin typeface="Arial" charset="0"/>
              </a:rPr>
              <a:t> Шамиль </a:t>
            </a:r>
            <a:r>
              <a:rPr lang="ru-RU" altLang="ru-RU" sz="1400" dirty="0" err="1">
                <a:solidFill>
                  <a:schemeClr val="bg1"/>
                </a:solidFill>
                <a:latin typeface="Arial" charset="0"/>
              </a:rPr>
              <a:t>Алиевич</a:t>
            </a:r>
            <a:r>
              <a:rPr lang="ru-RU" altLang="ru-RU" sz="1400" dirty="0">
                <a:solidFill>
                  <a:schemeClr val="bg1"/>
                </a:solidFill>
                <a:latin typeface="Arial" charset="0"/>
              </a:rPr>
              <a:t>,</a:t>
            </a:r>
          </a:p>
          <a:p>
            <a:pPr algn="r">
              <a:lnSpc>
                <a:spcPct val="150000"/>
              </a:lnSpc>
            </a:pPr>
            <a:r>
              <a:rPr lang="en-US" altLang="ru-RU" sz="1400" dirty="0">
                <a:solidFill>
                  <a:schemeClr val="bg1"/>
                </a:solidFill>
                <a:latin typeface="Arial" charset="0"/>
              </a:rPr>
              <a:t>e</a:t>
            </a:r>
            <a:r>
              <a:rPr lang="ru-RU" altLang="ru-RU" sz="1400" dirty="0" err="1">
                <a:solidFill>
                  <a:schemeClr val="bg1"/>
                </a:solidFill>
                <a:latin typeface="Arial" charset="0"/>
              </a:rPr>
              <a:t>mail</a:t>
            </a:r>
            <a:r>
              <a:rPr lang="ru-RU" altLang="ru-RU" sz="1400" dirty="0">
                <a:solidFill>
                  <a:schemeClr val="bg1"/>
                </a:solidFill>
                <a:latin typeface="Arial" charset="0"/>
              </a:rPr>
              <a:t>:  otsokovShA@mpei.ru</a:t>
            </a:r>
          </a:p>
          <a:p>
            <a:endParaRPr lang="ru-RU" altLang="ru-RU" sz="1400" dirty="0">
              <a:solidFill>
                <a:schemeClr val="bg1"/>
              </a:solidFill>
              <a:latin typeface="Arial" charset="0"/>
            </a:endParaRPr>
          </a:p>
        </p:txBody>
      </p:sp>
      <p:pic>
        <p:nvPicPr>
          <p:cNvPr id="2053" name="Picture 6" descr="Официальная символик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88913"/>
            <a:ext cx="1252538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14503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Библиотека </a:t>
            </a:r>
            <a:r>
              <a:rPr lang="en-US" dirty="0" smtClean="0">
                <a:solidFill>
                  <a:schemeClr val="bg1"/>
                </a:solidFill>
              </a:rPr>
              <a:t>hardhat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06908" y="1168949"/>
            <a:ext cx="76279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</a:t>
            </a:r>
            <a:r>
              <a:rPr lang="en-US" dirty="0" smtClean="0">
                <a:solidFill>
                  <a:schemeClr val="bg1"/>
                </a:solidFill>
              </a:rPr>
              <a:t>hardhat.org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066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5696" y="620688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Безопасная покупка в </a:t>
            </a:r>
            <a:r>
              <a:rPr lang="ru-RU" dirty="0" err="1" smtClean="0">
                <a:solidFill>
                  <a:srgbClr val="FF0000"/>
                </a:solidFill>
              </a:rPr>
              <a:t>криптовалюте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1291381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Безопасная для продавца</a:t>
            </a:r>
          </a:p>
          <a:p>
            <a:endParaRPr lang="ru-RU" dirty="0"/>
          </a:p>
          <a:p>
            <a:r>
              <a:rPr lang="ru-RU" dirty="0" smtClean="0"/>
              <a:t>Безопасная для покупателя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197246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57781" y="188640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Остановка, удаление смарт-контрактов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1737" y="908720"/>
            <a:ext cx="6380877" cy="26642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475655" y="5013176"/>
            <a:ext cx="62646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Require(</a:t>
            </a:r>
            <a:r>
              <a:rPr lang="ru-RU" dirty="0" smtClean="0">
                <a:solidFill>
                  <a:schemeClr val="bg1"/>
                </a:solidFill>
              </a:rPr>
              <a:t>условие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en-US" dirty="0">
                <a:solidFill>
                  <a:schemeClr val="bg1"/>
                </a:solidFill>
              </a:rPr>
              <a:t>” </a:t>
            </a:r>
            <a:r>
              <a:rPr lang="ru-RU" dirty="0" smtClean="0">
                <a:solidFill>
                  <a:schemeClr val="bg1"/>
                </a:solidFill>
              </a:rPr>
              <a:t>Сообщение</a:t>
            </a:r>
            <a:r>
              <a:rPr lang="en-US" dirty="0" smtClean="0">
                <a:solidFill>
                  <a:schemeClr val="bg1"/>
                </a:solidFill>
              </a:rPr>
              <a:t>”</a:t>
            </a:r>
            <a:r>
              <a:rPr lang="ru-RU" dirty="0" smtClean="0">
                <a:solidFill>
                  <a:schemeClr val="bg1"/>
                </a:solidFill>
              </a:rPr>
              <a:t>), если условие ложное, то генерируется исключение и прерывается текущая транзакция и выводится сообщение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59826" y="3861048"/>
            <a:ext cx="6264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Функции, которые вызывается создателем смарт-контракта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1539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1640" y="216809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Остановка, удаление смарт-контрактов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92382" y="4449116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selfdestruct</a:t>
            </a:r>
            <a:r>
              <a:rPr lang="en-US" dirty="0">
                <a:solidFill>
                  <a:schemeClr val="bg1"/>
                </a:solidFill>
              </a:rPr>
              <a:t>(_to</a:t>
            </a:r>
            <a:r>
              <a:rPr lang="en-US" dirty="0" smtClean="0">
                <a:solidFill>
                  <a:schemeClr val="bg1"/>
                </a:solidFill>
              </a:rPr>
              <a:t>) – </a:t>
            </a:r>
            <a:r>
              <a:rPr lang="ru-RU" dirty="0" smtClean="0">
                <a:solidFill>
                  <a:schemeClr val="bg1"/>
                </a:solidFill>
              </a:rPr>
              <a:t>уничтожение смарт-контракта и адрес для перевода остатка </a:t>
            </a:r>
            <a:r>
              <a:rPr lang="ru-RU" dirty="0" smtClean="0">
                <a:solidFill>
                  <a:schemeClr val="bg1"/>
                </a:solidFill>
              </a:rPr>
              <a:t>денег (не поддерживается!!!)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75656" y="980728"/>
            <a:ext cx="66967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   </a:t>
            </a:r>
          </a:p>
          <a:p>
            <a:r>
              <a:rPr lang="en-US" sz="1400" dirty="0"/>
              <a:t>   </a:t>
            </a:r>
            <a:r>
              <a:rPr lang="en-US" sz="1400" dirty="0">
                <a:solidFill>
                  <a:schemeClr val="bg1"/>
                </a:solidFill>
              </a:rPr>
              <a:t> function </a:t>
            </a:r>
            <a:r>
              <a:rPr lang="en-US" sz="1400" dirty="0" err="1">
                <a:solidFill>
                  <a:schemeClr val="bg1"/>
                </a:solidFill>
              </a:rPr>
              <a:t>withdrawAllMoney</a:t>
            </a:r>
            <a:r>
              <a:rPr lang="en-US" sz="1400" dirty="0">
                <a:solidFill>
                  <a:schemeClr val="bg1"/>
                </a:solidFill>
              </a:rPr>
              <a:t>(address payable _to) public</a:t>
            </a:r>
          </a:p>
          <a:p>
            <a:r>
              <a:rPr lang="en-US" sz="1400" dirty="0">
                <a:solidFill>
                  <a:schemeClr val="bg1"/>
                </a:solidFill>
              </a:rPr>
              <a:t>    {</a:t>
            </a:r>
          </a:p>
          <a:p>
            <a:r>
              <a:rPr lang="en-US" sz="1400" dirty="0">
                <a:solidFill>
                  <a:schemeClr val="bg1"/>
                </a:solidFill>
              </a:rPr>
              <a:t>        require(</a:t>
            </a:r>
            <a:r>
              <a:rPr lang="en-US" sz="1400" dirty="0" err="1">
                <a:solidFill>
                  <a:schemeClr val="bg1"/>
                </a:solidFill>
              </a:rPr>
              <a:t>msg.sender</a:t>
            </a:r>
            <a:r>
              <a:rPr lang="en-US" sz="1400" dirty="0">
                <a:solidFill>
                  <a:schemeClr val="bg1"/>
                </a:solidFill>
              </a:rPr>
              <a:t> == owner, "You are not the owner");</a:t>
            </a:r>
          </a:p>
          <a:p>
            <a:r>
              <a:rPr lang="en-US" sz="1400" dirty="0">
                <a:solidFill>
                  <a:schemeClr val="bg1"/>
                </a:solidFill>
              </a:rPr>
              <a:t>        require(!paused, "Contract is paused");</a:t>
            </a:r>
          </a:p>
          <a:p>
            <a:r>
              <a:rPr lang="en-US" sz="1400" dirty="0">
                <a:solidFill>
                  <a:schemeClr val="bg1"/>
                </a:solidFill>
              </a:rPr>
              <a:t>        _</a:t>
            </a:r>
            <a:r>
              <a:rPr lang="en-US" sz="1400" dirty="0" err="1">
                <a:solidFill>
                  <a:schemeClr val="bg1"/>
                </a:solidFill>
              </a:rPr>
              <a:t>to.transfer</a:t>
            </a:r>
            <a:r>
              <a:rPr lang="en-US" sz="1400" dirty="0">
                <a:solidFill>
                  <a:schemeClr val="bg1"/>
                </a:solidFill>
              </a:rPr>
              <a:t>(address(this).balance</a:t>
            </a:r>
            <a:r>
              <a:rPr lang="en-US" sz="1400" dirty="0" smtClean="0">
                <a:solidFill>
                  <a:schemeClr val="bg1"/>
                </a:solidFill>
              </a:rPr>
              <a:t>);</a:t>
            </a:r>
            <a:r>
              <a:rPr lang="en-US" sz="1400" dirty="0">
                <a:solidFill>
                  <a:schemeClr val="bg1"/>
                </a:solidFill>
              </a:rPr>
              <a:t>        </a:t>
            </a:r>
          </a:p>
          <a:p>
            <a:r>
              <a:rPr lang="en-US" sz="1400" dirty="0">
                <a:solidFill>
                  <a:schemeClr val="bg1"/>
                </a:solidFill>
              </a:rPr>
              <a:t>    }</a:t>
            </a:r>
          </a:p>
          <a:p>
            <a:r>
              <a:rPr lang="en-US" sz="1400" dirty="0">
                <a:solidFill>
                  <a:schemeClr val="bg1"/>
                </a:solidFill>
              </a:rPr>
              <a:t/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    function </a:t>
            </a:r>
            <a:r>
              <a:rPr lang="en-US" sz="1400" dirty="0" err="1">
                <a:solidFill>
                  <a:schemeClr val="bg1"/>
                </a:solidFill>
              </a:rPr>
              <a:t>destroySmartContact</a:t>
            </a:r>
            <a:r>
              <a:rPr lang="en-US" sz="1400" dirty="0">
                <a:solidFill>
                  <a:schemeClr val="bg1"/>
                </a:solidFill>
              </a:rPr>
              <a:t>(address payable _to) public</a:t>
            </a:r>
          </a:p>
          <a:p>
            <a:r>
              <a:rPr lang="en-US" sz="1400" dirty="0">
                <a:solidFill>
                  <a:schemeClr val="bg1"/>
                </a:solidFill>
              </a:rPr>
              <a:t>    {</a:t>
            </a:r>
          </a:p>
          <a:p>
            <a:r>
              <a:rPr lang="en-US" sz="1400" dirty="0">
                <a:solidFill>
                  <a:schemeClr val="bg1"/>
                </a:solidFill>
              </a:rPr>
              <a:t>        require(</a:t>
            </a:r>
            <a:r>
              <a:rPr lang="en-US" sz="1400" dirty="0" err="1">
                <a:solidFill>
                  <a:schemeClr val="bg1"/>
                </a:solidFill>
              </a:rPr>
              <a:t>msg.sender</a:t>
            </a:r>
            <a:r>
              <a:rPr lang="en-US" sz="1400" dirty="0">
                <a:solidFill>
                  <a:schemeClr val="bg1"/>
                </a:solidFill>
              </a:rPr>
              <a:t> == owner, "You are not the owner");</a:t>
            </a:r>
          </a:p>
          <a:p>
            <a:r>
              <a:rPr lang="en-US" sz="1400" dirty="0">
                <a:solidFill>
                  <a:schemeClr val="bg1"/>
                </a:solidFill>
              </a:rPr>
              <a:t>        </a:t>
            </a:r>
            <a:r>
              <a:rPr lang="en-US" sz="1400" dirty="0" err="1">
                <a:solidFill>
                  <a:schemeClr val="bg1"/>
                </a:solidFill>
              </a:rPr>
              <a:t>selfdestruct</a:t>
            </a:r>
            <a:r>
              <a:rPr lang="en-US" sz="1400" dirty="0">
                <a:solidFill>
                  <a:schemeClr val="bg1"/>
                </a:solidFill>
              </a:rPr>
              <a:t>(_to);</a:t>
            </a:r>
          </a:p>
          <a:p>
            <a:r>
              <a:rPr lang="en-US" sz="1400" dirty="0">
                <a:solidFill>
                  <a:schemeClr val="bg1"/>
                </a:solidFill>
              </a:rPr>
              <a:t>    }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518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1640" y="216809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Mapping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836712"/>
            <a:ext cx="8529092" cy="19838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83" y="4293096"/>
            <a:ext cx="7718251" cy="7859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070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1640" y="216809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Mapping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124744"/>
            <a:ext cx="8216900" cy="261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76195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1640" y="216809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Struct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692696"/>
            <a:ext cx="5422429" cy="18394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284984"/>
            <a:ext cx="4195614" cy="11457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91763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1640" y="216809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Struct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980728"/>
            <a:ext cx="4303048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980728"/>
            <a:ext cx="2909668" cy="23168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3429000"/>
            <a:ext cx="2360290" cy="7361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4348813"/>
            <a:ext cx="604081" cy="520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5536" y="5157192"/>
            <a:ext cx="4159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Расход газа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778279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1640" y="216809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rgbClr val="FF0000"/>
                </a:solidFill>
              </a:rPr>
              <a:t>Struct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r>
              <a:rPr lang="en-US" dirty="0" smtClean="0">
                <a:solidFill>
                  <a:srgbClr val="FF0000"/>
                </a:solidFill>
              </a:rPr>
              <a:t>and Mapping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341865"/>
            <a:ext cx="7620000" cy="211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9836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1640" y="216809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Enum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836712"/>
            <a:ext cx="8335466" cy="3147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01418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Функции </a:t>
            </a:r>
            <a:r>
              <a:rPr lang="ru-RU" dirty="0" err="1" smtClean="0">
                <a:solidFill>
                  <a:schemeClr val="bg1"/>
                </a:solidFill>
              </a:rPr>
              <a:t>Мока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5" y="1466850"/>
            <a:ext cx="5124450" cy="392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88954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1640" y="216809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Enum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764704"/>
            <a:ext cx="8307338" cy="19480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5442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1640" y="216809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Transaction and errors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836712"/>
            <a:ext cx="7710190" cy="2958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34263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331640" y="216809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Transaction and errors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914" y="1009650"/>
            <a:ext cx="6910075" cy="26353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67241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Встроенные счета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225388"/>
            <a:ext cx="4668906" cy="46805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352785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>
                <a:solidFill>
                  <a:schemeClr val="bg1"/>
                </a:solidFill>
              </a:rPr>
              <a:t>Деплой</a:t>
            </a:r>
            <a:r>
              <a:rPr lang="ru-RU" dirty="0" smtClean="0">
                <a:solidFill>
                  <a:schemeClr val="bg1"/>
                </a:solidFill>
              </a:rPr>
              <a:t> контракта на предопределенные счета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7704" y="1052736"/>
            <a:ext cx="5400675" cy="5305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8632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73132" y="411653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Создание контракта</a:t>
            </a:r>
            <a:endParaRPr lang="ru-R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89040"/>
            <a:ext cx="8086725" cy="2752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733346"/>
            <a:ext cx="6505575" cy="2933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10956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835696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Тестирование функций смарт-контракта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014" y="1412776"/>
            <a:ext cx="7965394" cy="3744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03118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Infura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1124744"/>
            <a:ext cx="770485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Infura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— это сервис, предоставляющий масштабируемый доступ к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блокчейн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-инфраструктуре через облачный API. Он поддерживает несколько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блокчейн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-сетей, включая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Ethereum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IPFS и другие.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Infura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облегчает разработчикам работу с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Ethereum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позволяя отправлять транзакции, выполнять запросы к сети и взаимодействовать со смарт-контрактами без необходимости запускать и поддерживать собственный узел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Ethereum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Основные особенности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Infura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Удобство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использования: Предоставляет простой API для взаимодействия с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блокчейн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-сетями.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Масштабируемость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Позволяет легко масштабировать приложения благодаря облачной инфраструктуре.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Безопасность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Управляет безопасностью подключения к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блокчейн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-сетям, снимая эту нагрузку с разработчиков.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Поддержка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множества сетей: Помимо основной сети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Ethereum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Infura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предоставляет доступ к тестовым сетям, таким как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Rinkeby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Ropsten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Kovan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и </a:t>
            </a:r>
            <a:r>
              <a:rPr lang="ru-RU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Goerli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723849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835696" y="620688"/>
            <a:ext cx="561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solidFill>
                  <a:schemeClr val="bg1"/>
                </a:solidFill>
              </a:rPr>
              <a:t>Infura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530554" cy="31398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076115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Библиотека </a:t>
            </a:r>
            <a:r>
              <a:rPr lang="en-US" dirty="0" smtClean="0">
                <a:solidFill>
                  <a:schemeClr val="bg1"/>
                </a:solidFill>
              </a:rPr>
              <a:t>truffle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926172"/>
            <a:ext cx="762796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Проверка на тестовом узле: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 smtClean="0">
                <a:solidFill>
                  <a:schemeClr val="bg1"/>
                </a:solidFill>
              </a:rPr>
              <a:t>geth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–</a:t>
            </a:r>
            <a:r>
              <a:rPr lang="en-US" dirty="0" err="1">
                <a:solidFill>
                  <a:schemeClr val="bg1"/>
                </a:solidFill>
              </a:rPr>
              <a:t>datadir</a:t>
            </a:r>
            <a:r>
              <a:rPr lang="en-US" dirty="0">
                <a:solidFill>
                  <a:schemeClr val="bg1"/>
                </a:solidFill>
              </a:rPr>
              <a:t> /data/node attach ipc://data/node/geth.ipc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web3.eth.getTransactionReceipt("0xd7c8ebd3dedea975ea969840aba05c2d95a5b33d7b478d863f55b26f70511e36")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214" y="2780928"/>
            <a:ext cx="8423349" cy="3546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30305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10709</TotalTime>
  <Words>264</Words>
  <Application>Microsoft Office PowerPoint</Application>
  <PresentationFormat>Экран (4:3)</PresentationFormat>
  <Paragraphs>60</Paragraphs>
  <Slides>22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1</dc:creator>
  <cp:lastModifiedBy>PC</cp:lastModifiedBy>
  <cp:revision>156</cp:revision>
  <cp:lastPrinted>2020-03-11T04:35:48Z</cp:lastPrinted>
  <dcterms:created xsi:type="dcterms:W3CDTF">2020-02-04T16:58:56Z</dcterms:created>
  <dcterms:modified xsi:type="dcterms:W3CDTF">2024-03-25T13:51:49Z</dcterms:modified>
</cp:coreProperties>
</file>